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  <p:sldId id="266" r:id="rId3"/>
    <p:sldId id="275" r:id="rId4"/>
    <p:sldId id="274" r:id="rId5"/>
    <p:sldId id="273" r:id="rId6"/>
    <p:sldId id="272" r:id="rId7"/>
    <p:sldId id="271" r:id="rId8"/>
    <p:sldId id="270" r:id="rId9"/>
    <p:sldId id="269" r:id="rId10"/>
    <p:sldId id="267" r:id="rId11"/>
    <p:sldId id="268" r:id="rId12"/>
    <p:sldId id="280" r:id="rId13"/>
    <p:sldId id="279" r:id="rId14"/>
    <p:sldId id="278" r:id="rId15"/>
    <p:sldId id="277" r:id="rId16"/>
    <p:sldId id="285" r:id="rId17"/>
    <p:sldId id="281" r:id="rId18"/>
    <p:sldId id="282" r:id="rId19"/>
    <p:sldId id="283" r:id="rId20"/>
    <p:sldId id="284" r:id="rId21"/>
    <p:sldId id="289" r:id="rId22"/>
    <p:sldId id="286" r:id="rId23"/>
    <p:sldId id="287" r:id="rId24"/>
    <p:sldId id="290" r:id="rId25"/>
    <p:sldId id="288" r:id="rId26"/>
    <p:sldId id="292" r:id="rId27"/>
    <p:sldId id="291" r:id="rId28"/>
    <p:sldId id="293" r:id="rId29"/>
    <p:sldId id="295" r:id="rId30"/>
    <p:sldId id="294" r:id="rId31"/>
    <p:sldId id="296" r:id="rId32"/>
    <p:sldId id="298" r:id="rId3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K:\ProPowerPoint\Шаблоны\В работе\Химия\Him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87824" y="836712"/>
            <a:ext cx="5832648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35896" y="2636912"/>
            <a:ext cx="5040560" cy="7920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ED9FE9C-0599-4D11-AEAB-43AB1F4701D5}" type="datetimeFigureOut">
              <a:rPr lang="ru-RU"/>
              <a:pPr>
                <a:defRPr/>
              </a:pPr>
              <a:t>19.11.2024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4FC198E-1B18-42ED-9AB5-03E427B2F8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1538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1787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K:\ProPowerPoint\Шаблоны\В работе\Химия\HimiaSlid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1835150" y="274638"/>
            <a:ext cx="6851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1763713" y="1600200"/>
            <a:ext cx="6923087" cy="5068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9" name="TextBox 6"/>
          <p:cNvSpPr txBox="1">
            <a:spLocks noChangeArrowheads="1"/>
          </p:cNvSpPr>
          <p:nvPr/>
        </p:nvSpPr>
        <p:spPr bwMode="auto">
          <a:xfrm>
            <a:off x="7515225" y="6550025"/>
            <a:ext cx="16160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en-US" sz="1400" smtClean="0">
                <a:solidFill>
                  <a:srgbClr val="A6A6A6"/>
                </a:solidFill>
                <a:latin typeface="Ariston" pitchFamily="66" charset="0"/>
              </a:rPr>
              <a:t>ProPowerPoint.Ru</a:t>
            </a:r>
            <a:endParaRPr lang="ru-RU" sz="1400" smtClean="0">
              <a:solidFill>
                <a:srgbClr val="A6A6A6"/>
              </a:solidFill>
              <a:latin typeface="Ariston" pitchFamily="66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5" r:id="rId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332656"/>
            <a:ext cx="7560840" cy="575644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solidFill>
                  <a:srgbClr val="00B050"/>
                </a:solidFill>
                <a:latin typeface="+mn-lt"/>
                <a:ea typeface="Times New Roman"/>
              </a:rPr>
              <a:t>Тема урока «Его величество                                  </a:t>
            </a:r>
            <a:r>
              <a:rPr lang="ru-RU" sz="2400" b="1" dirty="0" smtClean="0">
                <a:solidFill>
                  <a:srgbClr val="00B050"/>
                </a:solidFill>
                <a:latin typeface="+mn-lt"/>
                <a:ea typeface="Times New Roman"/>
              </a:rPr>
              <a:t>»</a:t>
            </a:r>
            <a:endParaRPr lang="ru-RU" sz="2400" b="1" i="1" u="sng" dirty="0" smtClean="0">
              <a:solidFill>
                <a:srgbClr val="00B050"/>
              </a:solidFill>
              <a:latin typeface="+mn-lt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b="1" i="1" u="sng" dirty="0" smtClean="0">
                <a:solidFill>
                  <a:srgbClr val="002060"/>
                </a:solidFill>
                <a:latin typeface="+mn-lt"/>
                <a:ea typeface="Calibri"/>
                <a:cs typeface="Times New Roman"/>
              </a:rPr>
              <a:t>Впишите </a:t>
            </a:r>
            <a:r>
              <a:rPr lang="ru-RU" sz="2400" b="1" i="1" u="sng" dirty="0">
                <a:solidFill>
                  <a:srgbClr val="002060"/>
                </a:solidFill>
                <a:latin typeface="+mn-lt"/>
                <a:ea typeface="Calibri"/>
                <a:cs typeface="Times New Roman"/>
              </a:rPr>
              <a:t>в текст название металла, о котором писал известный российский геолог А. Е. Ферсман</a:t>
            </a:r>
            <a:r>
              <a:rPr lang="ru-RU" sz="2400" dirty="0">
                <a:solidFill>
                  <a:srgbClr val="002060"/>
                </a:solidFill>
                <a:latin typeface="+mn-lt"/>
                <a:ea typeface="Calibri"/>
                <a:cs typeface="Times New Roman"/>
              </a:rPr>
              <a:t>. </a:t>
            </a:r>
          </a:p>
          <a:p>
            <a:pPr algn="just"/>
            <a:r>
              <a:rPr lang="ru-RU" sz="2400" dirty="0">
                <a:solidFill>
                  <a:srgbClr val="002060"/>
                </a:solidFill>
                <a:latin typeface="+mn-lt"/>
                <a:ea typeface="Calibri"/>
              </a:rPr>
              <a:t>...что было бы с человеком, если бы он вдруг узнал что всё ________________ на поверхности земли исчезло.....исчезла бы его кровать развалилась бы мебель, обвалились потолки и уничтожилась крыша. На улицах стояли бы ужасные разрушения: ни рельсов ни вагонов ни паровозов ни автомобилей; а растения начали бы чахнуть и гибнуть без живительного металла. Впрочем человек не дожил бы до этого момента ибо лишившись трёх </a:t>
            </a:r>
            <a:r>
              <a:rPr lang="ru-RU" sz="2400" dirty="0" smtClean="0">
                <a:solidFill>
                  <a:srgbClr val="002060"/>
                </a:solidFill>
                <a:latin typeface="+mn-lt"/>
                <a:ea typeface="Calibri"/>
              </a:rPr>
              <a:t>грамм этого металла  </a:t>
            </a:r>
            <a:r>
              <a:rPr lang="ru-RU" sz="2400" dirty="0">
                <a:solidFill>
                  <a:srgbClr val="002060"/>
                </a:solidFill>
                <a:latin typeface="+mn-lt"/>
                <a:ea typeface="Calibri"/>
              </a:rPr>
              <a:t>в своей крови он бы прекратил своё существование раньше, чем развернулись бы нарисованные события.</a:t>
            </a:r>
            <a:endParaRPr lang="ru-RU" sz="2400" dirty="0">
              <a:solidFill>
                <a:srgbClr val="00206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80628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56454" y="404664"/>
            <a:ext cx="14622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/>
            <a:r>
              <a:rPr lang="ru-RU" sz="2800" b="1" dirty="0" smtClean="0">
                <a:solidFill>
                  <a:srgbClr val="00B050"/>
                </a:solidFill>
              </a:rPr>
              <a:t>Любили</a:t>
            </a:r>
            <a:endParaRPr lang="ru-RU" sz="2800" b="1" dirty="0">
              <a:solidFill>
                <a:srgbClr val="00B050"/>
              </a:solidFill>
            </a:endParaRPr>
          </a:p>
        </p:txBody>
      </p:sp>
      <p:pic>
        <p:nvPicPr>
          <p:cNvPr id="3" name="Picture 5" descr="1246524728_vlad_artazov_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124744"/>
            <a:ext cx="3816423" cy="5733256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7" descr="UfZMJVcHJ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3" y="1124744"/>
            <a:ext cx="3890963" cy="5733256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1889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56454" y="404664"/>
            <a:ext cx="19738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/>
            <a:r>
              <a:rPr lang="ru-RU" sz="2800" b="1" dirty="0" smtClean="0">
                <a:solidFill>
                  <a:srgbClr val="00B050"/>
                </a:solidFill>
              </a:rPr>
              <a:t>Обижались</a:t>
            </a:r>
            <a:endParaRPr lang="ru-RU" sz="2800" b="1" dirty="0">
              <a:solidFill>
                <a:srgbClr val="00B050"/>
              </a:solidFill>
            </a:endParaRPr>
          </a:p>
        </p:txBody>
      </p:sp>
      <p:pic>
        <p:nvPicPr>
          <p:cNvPr id="3" name="Picture 5" descr="W (18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124744"/>
            <a:ext cx="7812360" cy="5733256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782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56454" y="404664"/>
            <a:ext cx="18101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/>
            <a:r>
              <a:rPr lang="ru-RU" sz="2800" b="1" dirty="0" smtClean="0">
                <a:solidFill>
                  <a:srgbClr val="00B050"/>
                </a:solidFill>
              </a:rPr>
              <a:t>Мирились</a:t>
            </a:r>
            <a:endParaRPr lang="ru-RU" sz="2800" b="1" dirty="0">
              <a:solidFill>
                <a:srgbClr val="00B050"/>
              </a:solidFill>
            </a:endParaRPr>
          </a:p>
        </p:txBody>
      </p:sp>
      <p:pic>
        <p:nvPicPr>
          <p:cNvPr id="3" name="Picture 2" descr="C:\Users\Ирина\Downloads\02_gvozdi_9235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196751"/>
            <a:ext cx="7803908" cy="5634609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93098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56454" y="404664"/>
            <a:ext cx="32482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/>
            <a:r>
              <a:rPr lang="ru-RU" sz="2800" b="1" dirty="0" smtClean="0">
                <a:solidFill>
                  <a:srgbClr val="00B050"/>
                </a:solidFill>
              </a:rPr>
              <a:t>Воспитывали детей</a:t>
            </a:r>
            <a:endParaRPr lang="ru-RU" sz="2800" b="1" dirty="0">
              <a:solidFill>
                <a:srgbClr val="00B050"/>
              </a:solidFill>
            </a:endParaRPr>
          </a:p>
        </p:txBody>
      </p:sp>
      <p:pic>
        <p:nvPicPr>
          <p:cNvPr id="3" name="Picture 2" descr="C:\Users\Ирина\Downloads\484b42a32b7eaaae521f4e81979_pre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052736"/>
            <a:ext cx="7643549" cy="5805264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354474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56454" y="404664"/>
            <a:ext cx="26675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/>
            <a:r>
              <a:rPr lang="ru-RU" sz="2800" b="1" dirty="0" smtClean="0">
                <a:solidFill>
                  <a:srgbClr val="00B050"/>
                </a:solidFill>
              </a:rPr>
              <a:t>Ездили на моря</a:t>
            </a:r>
            <a:endParaRPr lang="ru-RU" sz="2800" b="1" dirty="0">
              <a:solidFill>
                <a:srgbClr val="00B050"/>
              </a:solidFill>
            </a:endParaRPr>
          </a:p>
        </p:txBody>
      </p:sp>
      <p:pic>
        <p:nvPicPr>
          <p:cNvPr id="3" name="Picture 2" descr="C:\Users\Ирина\Downloads\post-3-1278231837923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206500"/>
            <a:ext cx="7704782" cy="5651500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02628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3688" y="260648"/>
            <a:ext cx="34790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/>
            <a:r>
              <a:rPr lang="ru-RU" sz="2800" b="1" dirty="0" smtClean="0">
                <a:solidFill>
                  <a:srgbClr val="00B050"/>
                </a:solidFill>
              </a:rPr>
              <a:t>Занимались спортом</a:t>
            </a:r>
            <a:endParaRPr lang="ru-RU" sz="2800" b="1" dirty="0">
              <a:solidFill>
                <a:srgbClr val="00B050"/>
              </a:solidFill>
            </a:endParaRPr>
          </a:p>
        </p:txBody>
      </p:sp>
      <p:pic>
        <p:nvPicPr>
          <p:cNvPr id="3" name="Picture 2" descr="C:\Users\Ирина\Downloads\0_51ca9_b2277b40_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927884"/>
            <a:ext cx="7884368" cy="5930116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64381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3688" y="260648"/>
            <a:ext cx="64427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/>
            <a:r>
              <a:rPr lang="ru-RU" sz="2800" b="1" dirty="0" smtClean="0">
                <a:solidFill>
                  <a:srgbClr val="00B050"/>
                </a:solidFill>
              </a:rPr>
              <a:t>Мечтали о возвышенном и прекрасном</a:t>
            </a:r>
            <a:endParaRPr lang="ru-RU" sz="2800" b="1" dirty="0">
              <a:solidFill>
                <a:srgbClr val="00B050"/>
              </a:solidFill>
            </a:endParaRPr>
          </a:p>
        </p:txBody>
      </p:sp>
      <p:pic>
        <p:nvPicPr>
          <p:cNvPr id="3" name="Picture 5" descr="1217772027564458_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052736"/>
            <a:ext cx="7810500" cy="5805264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356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260648"/>
            <a:ext cx="7632848" cy="181588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 eaLnBrk="1" hangingPunct="1"/>
            <a:r>
              <a:rPr lang="ru-RU" sz="2800" b="1" dirty="0" smtClean="0">
                <a:solidFill>
                  <a:srgbClr val="00B050"/>
                </a:solidFill>
              </a:rPr>
              <a:t>Да и работали с охотой, помогали всем добрым людям в округе. Были просто нарасхват, и никакое дело без них у людей не спорилось</a:t>
            </a:r>
            <a:endParaRPr lang="ru-RU" sz="2800" b="1" dirty="0">
              <a:solidFill>
                <a:srgbClr val="00B050"/>
              </a:solidFill>
            </a:endParaRPr>
          </a:p>
        </p:txBody>
      </p:sp>
      <p:pic>
        <p:nvPicPr>
          <p:cNvPr id="4" name="Picture 6" descr="молоток и гвозди"/>
          <p:cNvPicPr>
            <a:picLocks noChangeAspect="1" noChangeArrowheads="1"/>
          </p:cNvPicPr>
          <p:nvPr/>
        </p:nvPicPr>
        <p:blipFill>
          <a:blip r:embed="rId2">
            <a:lum bright="10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745432"/>
            <a:ext cx="3816424" cy="5112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 descr="гвозди на службе человека"/>
          <p:cNvPicPr>
            <a:picLocks noChangeAspect="1" noChangeArrowheads="1"/>
          </p:cNvPicPr>
          <p:nvPr/>
        </p:nvPicPr>
        <p:blipFill>
          <a:blip r:embed="rId3">
            <a:lum bright="-2000" contras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4441" y="1745432"/>
            <a:ext cx="4080047" cy="5112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49011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188640"/>
            <a:ext cx="7632848" cy="310854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 eaLnBrk="1" hangingPunct="1"/>
            <a:r>
              <a:rPr lang="ru-RU" sz="2800" b="1" dirty="0">
                <a:solidFill>
                  <a:srgbClr val="00B050"/>
                </a:solidFill>
              </a:rPr>
              <a:t>И шла о них слава по всей </a:t>
            </a:r>
            <a:r>
              <a:rPr lang="ru-RU" sz="2800" b="1" dirty="0" smtClean="0">
                <a:solidFill>
                  <a:srgbClr val="00B050"/>
                </a:solidFill>
              </a:rPr>
              <a:t>округе. </a:t>
            </a:r>
          </a:p>
          <a:p>
            <a:pPr algn="just" eaLnBrk="1" hangingPunct="1"/>
            <a:r>
              <a:rPr lang="ru-RU" sz="2800" b="1" dirty="0" smtClean="0">
                <a:solidFill>
                  <a:srgbClr val="00B050"/>
                </a:solidFill>
              </a:rPr>
              <a:t>Дошла </a:t>
            </a:r>
            <a:r>
              <a:rPr lang="ru-RU" sz="2800" b="1" dirty="0">
                <a:solidFill>
                  <a:srgbClr val="00B050"/>
                </a:solidFill>
              </a:rPr>
              <a:t>эта слава и до жадных и злых </a:t>
            </a:r>
            <a:r>
              <a:rPr lang="ru-RU" sz="2800" b="1" dirty="0" smtClean="0">
                <a:solidFill>
                  <a:srgbClr val="00B050"/>
                </a:solidFill>
              </a:rPr>
              <a:t>людей. </a:t>
            </a:r>
          </a:p>
          <a:p>
            <a:pPr algn="just" eaLnBrk="1" hangingPunct="1"/>
            <a:r>
              <a:rPr lang="ru-RU" sz="2800" b="1" dirty="0" smtClean="0">
                <a:solidFill>
                  <a:srgbClr val="00B050"/>
                </a:solidFill>
              </a:rPr>
              <a:t>И </a:t>
            </a:r>
            <a:r>
              <a:rPr lang="ru-RU" sz="2800" b="1" dirty="0">
                <a:solidFill>
                  <a:srgbClr val="00B050"/>
                </a:solidFill>
              </a:rPr>
              <a:t>решили они переманить к себе таких </a:t>
            </a:r>
            <a:r>
              <a:rPr lang="ru-RU" sz="2800" b="1" dirty="0" smtClean="0">
                <a:solidFill>
                  <a:srgbClr val="00B050"/>
                </a:solidFill>
              </a:rPr>
              <a:t>добрых работников</a:t>
            </a:r>
            <a:r>
              <a:rPr lang="ru-RU" sz="2800" b="1" dirty="0">
                <a:solidFill>
                  <a:srgbClr val="00B050"/>
                </a:solidFill>
              </a:rPr>
              <a:t>. </a:t>
            </a:r>
            <a:endParaRPr lang="ru-RU" sz="2800" b="1" dirty="0" smtClean="0">
              <a:solidFill>
                <a:srgbClr val="00B050"/>
              </a:solidFill>
            </a:endParaRPr>
          </a:p>
          <a:p>
            <a:pPr algn="just" eaLnBrk="1" hangingPunct="1"/>
            <a:r>
              <a:rPr lang="ru-RU" sz="2800" b="1" dirty="0" smtClean="0">
                <a:solidFill>
                  <a:srgbClr val="00B050"/>
                </a:solidFill>
              </a:rPr>
              <a:t>Но </a:t>
            </a:r>
            <a:r>
              <a:rPr lang="ru-RU" sz="2800" b="1" dirty="0">
                <a:solidFill>
                  <a:srgbClr val="00B050"/>
                </a:solidFill>
              </a:rPr>
              <a:t>ничего у завистников не вышло. </a:t>
            </a:r>
            <a:endParaRPr lang="ru-RU" sz="2800" b="1" dirty="0" smtClean="0">
              <a:solidFill>
                <a:srgbClr val="00B050"/>
              </a:solidFill>
            </a:endParaRPr>
          </a:p>
          <a:p>
            <a:pPr algn="just" eaLnBrk="1" hangingPunct="1"/>
            <a:r>
              <a:rPr lang="ru-RU" sz="2800" b="1" dirty="0" smtClean="0">
                <a:solidFill>
                  <a:srgbClr val="00B050"/>
                </a:solidFill>
              </a:rPr>
              <a:t>И </a:t>
            </a:r>
            <a:r>
              <a:rPr lang="ru-RU" sz="2800" b="1" dirty="0">
                <a:solidFill>
                  <a:srgbClr val="00B050"/>
                </a:solidFill>
              </a:rPr>
              <a:t>решили они тогда: «Раз не нам, значит и никому </a:t>
            </a:r>
            <a:r>
              <a:rPr lang="ru-RU" sz="2800" b="1" dirty="0" smtClean="0">
                <a:solidFill>
                  <a:srgbClr val="00B050"/>
                </a:solidFill>
              </a:rPr>
              <a:t> не </a:t>
            </a:r>
            <a:r>
              <a:rPr lang="ru-RU" sz="2800" b="1" dirty="0">
                <a:solidFill>
                  <a:srgbClr val="00B050"/>
                </a:solidFill>
              </a:rPr>
              <a:t>достанутся гвозди».</a:t>
            </a:r>
          </a:p>
        </p:txBody>
      </p:sp>
    </p:spTree>
    <p:extLst>
      <p:ext uri="{BB962C8B-B14F-4D97-AF65-F5344CB8AC3E}">
        <p14:creationId xmlns:p14="http://schemas.microsoft.com/office/powerpoint/2010/main" val="26257866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9" y="116632"/>
            <a:ext cx="7619764" cy="181588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 eaLnBrk="1" hangingPunct="1"/>
            <a:r>
              <a:rPr lang="ru-RU" sz="2800" b="1" dirty="0">
                <a:solidFill>
                  <a:srgbClr val="00B050"/>
                </a:solidFill>
              </a:rPr>
              <a:t>Составили они зелье из разных химических </a:t>
            </a:r>
            <a:endParaRPr lang="ru-RU" sz="2800" b="1" dirty="0" smtClean="0">
              <a:solidFill>
                <a:srgbClr val="00B050"/>
              </a:solidFill>
            </a:endParaRPr>
          </a:p>
          <a:p>
            <a:pPr algn="just" eaLnBrk="1" hangingPunct="1"/>
            <a:r>
              <a:rPr lang="ru-RU" sz="2800" b="1" dirty="0" smtClean="0">
                <a:solidFill>
                  <a:srgbClr val="00B050"/>
                </a:solidFill>
              </a:rPr>
              <a:t>веществ </a:t>
            </a:r>
            <a:r>
              <a:rPr lang="ru-RU" sz="2800" b="1" dirty="0">
                <a:solidFill>
                  <a:srgbClr val="00B050"/>
                </a:solidFill>
              </a:rPr>
              <a:t>(кислорода и воды) </a:t>
            </a:r>
            <a:r>
              <a:rPr lang="ru-RU" sz="2800" b="1" dirty="0" smtClean="0">
                <a:solidFill>
                  <a:srgbClr val="00B050"/>
                </a:solidFill>
              </a:rPr>
              <a:t>и </a:t>
            </a:r>
            <a:r>
              <a:rPr lang="ru-RU" sz="2800" b="1" dirty="0">
                <a:solidFill>
                  <a:srgbClr val="00B050"/>
                </a:solidFill>
              </a:rPr>
              <a:t>напустили хворь – коррозию </a:t>
            </a:r>
            <a:r>
              <a:rPr lang="ru-RU" sz="2800" b="1" dirty="0" smtClean="0">
                <a:solidFill>
                  <a:srgbClr val="00B050"/>
                </a:solidFill>
              </a:rPr>
              <a:t>на </a:t>
            </a:r>
            <a:r>
              <a:rPr lang="ru-RU" sz="2800" b="1" dirty="0">
                <a:solidFill>
                  <a:srgbClr val="00B050"/>
                </a:solidFill>
              </a:rPr>
              <a:t>железные гвозди</a:t>
            </a:r>
            <a:br>
              <a:rPr lang="ru-RU" sz="2800" b="1" dirty="0">
                <a:solidFill>
                  <a:srgbClr val="00B050"/>
                </a:solidFill>
              </a:rPr>
            </a:br>
            <a:r>
              <a:rPr lang="ru-RU" sz="2800" b="1" dirty="0" smtClean="0">
                <a:solidFill>
                  <a:srgbClr val="00B050"/>
                </a:solidFill>
              </a:rPr>
              <a:t>               </a:t>
            </a:r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</a:rPr>
              <a:t>4Fe+3O</a:t>
            </a:r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</a:rPr>
              <a:t>2</a:t>
            </a:r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</a:rPr>
              <a:t>+6H</a:t>
            </a:r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</a:rPr>
              <a:t>2</a:t>
            </a:r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</a:rPr>
              <a:t>O </a:t>
            </a:r>
            <a:r>
              <a:rPr lang="en-US" sz="2800" b="1" dirty="0">
                <a:solidFill>
                  <a:schemeClr val="accent6">
                    <a:lumMod val="75000"/>
                  </a:schemeClr>
                </a:solidFill>
              </a:rPr>
              <a:t>= </a:t>
            </a:r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</a:rPr>
              <a:t>4Fe(OH)</a:t>
            </a:r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</a:rPr>
              <a:t>3</a:t>
            </a:r>
            <a:endParaRPr lang="en-US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3" name="Picture 4" descr="Ржавчин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50" y="1932514"/>
            <a:ext cx="7619764" cy="4925486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2690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1403649" y="200175"/>
            <a:ext cx="7609052" cy="7694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4400" b="1" dirty="0">
                <a:solidFill>
                  <a:srgbClr val="00B050"/>
                </a:solidFill>
                <a:latin typeface="+mn-lt"/>
              </a:rPr>
              <a:t>Сказка о железных гвоздях</a:t>
            </a:r>
          </a:p>
        </p:txBody>
      </p:sp>
      <p:pic>
        <p:nvPicPr>
          <p:cNvPr id="5" name="Picture 2" descr="C:\Users\Ирина\Downloads\Nails_GNU agreeme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980728"/>
            <a:ext cx="7610947" cy="5760640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93300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7" y="260648"/>
            <a:ext cx="5809604" cy="52322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eaLnBrk="1" hangingPunct="1"/>
            <a:r>
              <a:rPr lang="ru-RU" sz="2800" b="1" dirty="0">
                <a:solidFill>
                  <a:srgbClr val="00B050"/>
                </a:solidFill>
              </a:rPr>
              <a:t>И покрылись все гвозди ржавчиной</a:t>
            </a:r>
          </a:p>
        </p:txBody>
      </p:sp>
      <p:pic>
        <p:nvPicPr>
          <p:cNvPr id="3" name="Picture 2" descr="C:\Users\Ирина\Downloads\1177367908_0841.250x200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980728"/>
            <a:ext cx="7663023" cy="5877272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30901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229748"/>
            <a:ext cx="7488832" cy="224676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 eaLnBrk="1" hangingPunct="1"/>
            <a:r>
              <a:rPr lang="ru-RU" sz="2800" b="1" dirty="0">
                <a:solidFill>
                  <a:srgbClr val="00B050"/>
                </a:solidFill>
              </a:rPr>
              <a:t>Заболели братья-гвозди, захворали. </a:t>
            </a:r>
            <a:br>
              <a:rPr lang="ru-RU" sz="2800" b="1" dirty="0">
                <a:solidFill>
                  <a:srgbClr val="00B050"/>
                </a:solidFill>
              </a:rPr>
            </a:br>
            <a:r>
              <a:rPr lang="ru-RU" sz="2800" b="1" dirty="0">
                <a:solidFill>
                  <a:srgbClr val="00B050"/>
                </a:solidFill>
              </a:rPr>
              <a:t>Сами на себя перестали быть похожими. На ходу </a:t>
            </a:r>
            <a:r>
              <a:rPr lang="ru-RU" sz="2800" b="1" dirty="0" smtClean="0">
                <a:solidFill>
                  <a:srgbClr val="00B050"/>
                </a:solidFill>
              </a:rPr>
              <a:t>загибаются.</a:t>
            </a:r>
            <a:endParaRPr lang="ru-RU" sz="2800" b="1" dirty="0">
              <a:solidFill>
                <a:srgbClr val="00B050"/>
              </a:solidFill>
            </a:endParaRPr>
          </a:p>
          <a:p>
            <a:pPr eaLnBrk="1" hangingPunct="1"/>
            <a:r>
              <a:rPr lang="ru-RU" sz="2800" b="1" dirty="0">
                <a:solidFill>
                  <a:srgbClr val="00B050"/>
                </a:solidFill>
              </a:rPr>
              <a:t/>
            </a:r>
            <a:br>
              <a:rPr lang="ru-RU" sz="2800" b="1" dirty="0">
                <a:solidFill>
                  <a:srgbClr val="00B050"/>
                </a:solidFill>
              </a:rPr>
            </a:br>
            <a:endParaRPr lang="ru-RU" sz="2800" b="1" dirty="0">
              <a:solidFill>
                <a:srgbClr val="00B050"/>
              </a:solidFill>
            </a:endParaRPr>
          </a:p>
        </p:txBody>
      </p:sp>
      <p:pic>
        <p:nvPicPr>
          <p:cNvPr id="3" name="Picture 5" descr="nails_imagelar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700808"/>
            <a:ext cx="7812359" cy="5157192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22026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1" y="260648"/>
            <a:ext cx="7704856" cy="267765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 eaLnBrk="1" hangingPunct="1"/>
            <a:r>
              <a:rPr lang="ru-RU" sz="2800" b="1" dirty="0">
                <a:solidFill>
                  <a:srgbClr val="00B050"/>
                </a:solidFill>
              </a:rPr>
              <a:t>Но, ведь, и мир не без добрых людей. Переполошилась </a:t>
            </a:r>
            <a:r>
              <a:rPr lang="ru-RU" sz="2800" b="1" dirty="0" smtClean="0">
                <a:solidFill>
                  <a:srgbClr val="00B050"/>
                </a:solidFill>
              </a:rPr>
              <a:t>вся </a:t>
            </a:r>
            <a:r>
              <a:rPr lang="ru-RU" sz="2800" b="1" dirty="0">
                <a:solidFill>
                  <a:srgbClr val="00B050"/>
                </a:solidFill>
              </a:rPr>
              <a:t>родня железная, стала собирать </a:t>
            </a:r>
            <a:r>
              <a:rPr lang="ru-RU" sz="2800" b="1" dirty="0" smtClean="0">
                <a:solidFill>
                  <a:srgbClr val="00B050"/>
                </a:solidFill>
              </a:rPr>
              <a:t>народ искать </a:t>
            </a:r>
            <a:r>
              <a:rPr lang="ru-RU" sz="2800" b="1" dirty="0">
                <a:solidFill>
                  <a:srgbClr val="00B050"/>
                </a:solidFill>
              </a:rPr>
              <a:t>разные снадобья – чтобы  исцелить гвозди, </a:t>
            </a:r>
            <a:r>
              <a:rPr lang="ru-RU" sz="2800" b="1" dirty="0" smtClean="0">
                <a:solidFill>
                  <a:srgbClr val="00B050"/>
                </a:solidFill>
              </a:rPr>
              <a:t>вернуть </a:t>
            </a:r>
            <a:r>
              <a:rPr lang="ru-RU" sz="2800" b="1" dirty="0">
                <a:solidFill>
                  <a:srgbClr val="00B050"/>
                </a:solidFill>
              </a:rPr>
              <a:t>им былой вид и былую железную крепость.</a:t>
            </a:r>
            <a:br>
              <a:rPr lang="ru-RU" sz="2800" b="1" dirty="0">
                <a:solidFill>
                  <a:srgbClr val="00B050"/>
                </a:solidFill>
              </a:rPr>
            </a:br>
            <a:endParaRPr lang="ru-RU" sz="2800" b="1" dirty="0">
              <a:solidFill>
                <a:srgbClr val="00B050"/>
              </a:solidFill>
            </a:endParaRPr>
          </a:p>
        </p:txBody>
      </p:sp>
      <p:pic>
        <p:nvPicPr>
          <p:cNvPr id="4" name="Picture 13" descr="Копия 254712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1" y="2492896"/>
            <a:ext cx="7812359" cy="4355707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8631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260648"/>
            <a:ext cx="7488831" cy="138499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eaLnBrk="1" hangingPunct="1"/>
            <a:r>
              <a:rPr lang="ru-RU" sz="2800" b="1" dirty="0">
                <a:solidFill>
                  <a:srgbClr val="00B050"/>
                </a:solidFill>
              </a:rPr>
              <a:t>Правда, не всех гвоздей-молодцев  </a:t>
            </a:r>
            <a:r>
              <a:rPr lang="ru-RU" sz="2800" b="1" dirty="0" smtClean="0">
                <a:solidFill>
                  <a:srgbClr val="00B050"/>
                </a:solidFill>
              </a:rPr>
              <a:t>удалось </a:t>
            </a:r>
            <a:r>
              <a:rPr lang="ru-RU" sz="2800" b="1" dirty="0">
                <a:solidFill>
                  <a:srgbClr val="00B050"/>
                </a:solidFill>
              </a:rPr>
              <a:t>исцелить, многие  </a:t>
            </a:r>
            <a:r>
              <a:rPr lang="ru-RU" sz="2800" b="1" dirty="0" smtClean="0">
                <a:solidFill>
                  <a:srgbClr val="00B050"/>
                </a:solidFill>
              </a:rPr>
              <a:t>пали </a:t>
            </a:r>
            <a:r>
              <a:rPr lang="ru-RU" sz="2800" b="1" dirty="0">
                <a:solidFill>
                  <a:srgbClr val="00B050"/>
                </a:solidFill>
              </a:rPr>
              <a:t>в борьбе со злом за право </a:t>
            </a:r>
            <a:r>
              <a:rPr lang="ru-RU" sz="2800" b="1" dirty="0" smtClean="0">
                <a:solidFill>
                  <a:srgbClr val="00B050"/>
                </a:solidFill>
              </a:rPr>
              <a:t>на </a:t>
            </a:r>
            <a:r>
              <a:rPr lang="ru-RU" sz="2800" b="1" dirty="0">
                <a:solidFill>
                  <a:srgbClr val="00B050"/>
                </a:solidFill>
              </a:rPr>
              <a:t>жизнь и свободу. </a:t>
            </a:r>
          </a:p>
        </p:txBody>
      </p:sp>
      <p:pic>
        <p:nvPicPr>
          <p:cNvPr id="3" name="Picture 7" descr="больные гвозд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844824"/>
            <a:ext cx="7812359" cy="5013176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9082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0"/>
            <a:ext cx="7630143" cy="353943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 eaLnBrk="1" hangingPunct="1"/>
            <a:r>
              <a:rPr lang="ru-RU" sz="2800" b="1" dirty="0">
                <a:solidFill>
                  <a:srgbClr val="00B050"/>
                </a:solidFill>
              </a:rPr>
              <a:t>А чтобы впредь не смогли согнуть железных </a:t>
            </a:r>
            <a:endParaRPr lang="ru-RU" sz="2800" b="1" dirty="0" smtClean="0">
              <a:solidFill>
                <a:srgbClr val="00B050"/>
              </a:solidFill>
            </a:endParaRPr>
          </a:p>
          <a:p>
            <a:pPr algn="just" eaLnBrk="1" hangingPunct="1"/>
            <a:r>
              <a:rPr lang="ru-RU" sz="2800" b="1" dirty="0" smtClean="0">
                <a:solidFill>
                  <a:srgbClr val="00B050"/>
                </a:solidFill>
              </a:rPr>
              <a:t>братьев </a:t>
            </a:r>
            <a:r>
              <a:rPr lang="ru-RU" sz="2800" b="1" dirty="0">
                <a:solidFill>
                  <a:srgbClr val="00B050"/>
                </a:solidFill>
              </a:rPr>
              <a:t>злые наговоры, люди стали защищать </a:t>
            </a:r>
            <a:endParaRPr lang="ru-RU" sz="2800" b="1" dirty="0" smtClean="0">
              <a:solidFill>
                <a:srgbClr val="00B050"/>
              </a:solidFill>
            </a:endParaRPr>
          </a:p>
          <a:p>
            <a:pPr algn="just" eaLnBrk="1" hangingPunct="1"/>
            <a:r>
              <a:rPr lang="ru-RU" sz="2800" b="1" dirty="0" smtClean="0">
                <a:solidFill>
                  <a:srgbClr val="00B050"/>
                </a:solidFill>
              </a:rPr>
              <a:t>своих </a:t>
            </a:r>
            <a:r>
              <a:rPr lang="ru-RU" sz="2800" b="1" dirty="0">
                <a:solidFill>
                  <a:srgbClr val="00B050"/>
                </a:solidFill>
              </a:rPr>
              <a:t>друзей-помощников. </a:t>
            </a:r>
            <a:r>
              <a:rPr lang="ru-RU" sz="2800" b="1" dirty="0" smtClean="0">
                <a:solidFill>
                  <a:srgbClr val="00B050"/>
                </a:solidFill>
              </a:rPr>
              <a:t> Придумали </a:t>
            </a:r>
            <a:r>
              <a:rPr lang="ru-RU" sz="2800" b="1" dirty="0">
                <a:solidFill>
                  <a:srgbClr val="00B050"/>
                </a:solidFill>
              </a:rPr>
              <a:t>для них  разные способы </a:t>
            </a:r>
            <a:r>
              <a:rPr lang="ru-RU" sz="2800" b="1" dirty="0" smtClean="0">
                <a:solidFill>
                  <a:srgbClr val="00B050"/>
                </a:solidFill>
              </a:rPr>
              <a:t>защиты: то </a:t>
            </a:r>
            <a:r>
              <a:rPr lang="ru-RU" sz="2800" b="1" dirty="0">
                <a:solidFill>
                  <a:srgbClr val="00B050"/>
                </a:solidFill>
              </a:rPr>
              <a:t>нанесут защитную одежду-покрытие в виде </a:t>
            </a:r>
            <a:endParaRPr lang="ru-RU" sz="2800" b="1" dirty="0" smtClean="0">
              <a:solidFill>
                <a:srgbClr val="00B050"/>
              </a:solidFill>
            </a:endParaRPr>
          </a:p>
          <a:p>
            <a:pPr algn="just" eaLnBrk="1" hangingPunct="1"/>
            <a:r>
              <a:rPr lang="ru-RU" sz="2800" b="1" dirty="0" smtClean="0">
                <a:solidFill>
                  <a:srgbClr val="00B050"/>
                </a:solidFill>
              </a:rPr>
              <a:t>масляных красок. То </a:t>
            </a:r>
            <a:r>
              <a:rPr lang="ru-RU" sz="2800" b="1" dirty="0">
                <a:solidFill>
                  <a:srgbClr val="00B050"/>
                </a:solidFill>
              </a:rPr>
              <a:t>вовсе разоденут их, покрыв слоем другого металла: </a:t>
            </a:r>
            <a:r>
              <a:rPr lang="ru-RU" sz="2800" b="1" dirty="0" smtClean="0">
                <a:solidFill>
                  <a:srgbClr val="00B050"/>
                </a:solidFill>
              </a:rPr>
              <a:t>золота</a:t>
            </a:r>
            <a:r>
              <a:rPr lang="ru-RU" sz="2800" b="1" dirty="0">
                <a:solidFill>
                  <a:srgbClr val="00B050"/>
                </a:solidFill>
              </a:rPr>
              <a:t>, серебра, хрома, никеля, цинка, да олова.</a:t>
            </a:r>
          </a:p>
        </p:txBody>
      </p:sp>
      <p:pic>
        <p:nvPicPr>
          <p:cNvPr id="3" name="Picture 5" descr="защита от коррозии мет покрытиям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3207" y="3284984"/>
            <a:ext cx="7790793" cy="3573016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4099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1" y="260648"/>
            <a:ext cx="7828044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eaLnBrk="1" hangingPunct="1"/>
            <a:r>
              <a:rPr lang="ru-RU" sz="2800" b="1" dirty="0">
                <a:solidFill>
                  <a:srgbClr val="00B050"/>
                </a:solidFill>
              </a:rPr>
              <a:t>То превратят их в могучие нержавеющие </a:t>
            </a:r>
            <a:r>
              <a:rPr lang="ru-RU" sz="2800" b="1" dirty="0" smtClean="0">
                <a:solidFill>
                  <a:srgbClr val="00B050"/>
                </a:solidFill>
              </a:rPr>
              <a:t>стали</a:t>
            </a:r>
            <a:endParaRPr lang="ru-RU" sz="2800" b="1" dirty="0">
              <a:solidFill>
                <a:srgbClr val="00B050"/>
              </a:solidFill>
            </a:endParaRPr>
          </a:p>
        </p:txBody>
      </p:sp>
      <p:pic>
        <p:nvPicPr>
          <p:cNvPr id="1026" name="Picture 2" descr="G:\ПРОГУЛ\2024\прогул\идеи\julia_abz_0459-m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5" y="789415"/>
            <a:ext cx="7848872" cy="6068585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12534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116632"/>
            <a:ext cx="7740351" cy="267765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 eaLnBrk="1" hangingPunct="1"/>
            <a:r>
              <a:rPr lang="ru-RU" sz="2800" b="1" dirty="0">
                <a:solidFill>
                  <a:srgbClr val="00B050"/>
                </a:solidFill>
              </a:rPr>
              <a:t>Вот так и справляется мир людской </a:t>
            </a:r>
            <a:br>
              <a:rPr lang="ru-RU" sz="2800" b="1" dirty="0">
                <a:solidFill>
                  <a:srgbClr val="00B050"/>
                </a:solidFill>
              </a:rPr>
            </a:br>
            <a:r>
              <a:rPr lang="ru-RU" sz="2800" b="1" dirty="0">
                <a:solidFill>
                  <a:srgbClr val="00B050"/>
                </a:solidFill>
              </a:rPr>
              <a:t>со злом – </a:t>
            </a:r>
            <a:r>
              <a:rPr lang="ru-RU" sz="2800" b="1" dirty="0" smtClean="0">
                <a:solidFill>
                  <a:srgbClr val="00B050"/>
                </a:solidFill>
              </a:rPr>
              <a:t>разрушителем. И</a:t>
            </a:r>
            <a:r>
              <a:rPr lang="ru-RU" sz="2800" b="1" dirty="0">
                <a:solidFill>
                  <a:srgbClr val="00B050"/>
                </a:solidFill>
              </a:rPr>
              <a:t>, потому, не перевелась на земле славная семья гвоздей-молодцев и их железных родственников. И поныне помогают они добрым людям, и у людей в почести.</a:t>
            </a:r>
          </a:p>
        </p:txBody>
      </p:sp>
      <p:pic>
        <p:nvPicPr>
          <p:cNvPr id="3" name="Picture 5" descr="nails_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564904"/>
            <a:ext cx="7830293" cy="4293096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8256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27584" y="332656"/>
            <a:ext cx="8136904" cy="461664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b="1" i="1" dirty="0">
                <a:solidFill>
                  <a:srgbClr val="00B050"/>
                </a:solidFill>
              </a:rPr>
              <a:t>Положение элемента в таблице Д.И. Менделеева</a:t>
            </a:r>
          </a:p>
          <a:p>
            <a:pPr>
              <a:lnSpc>
                <a:spcPct val="150000"/>
              </a:lnSpc>
            </a:pPr>
            <a:r>
              <a:rPr lang="ru-RU" sz="2800" dirty="0">
                <a:solidFill>
                  <a:srgbClr val="002060"/>
                </a:solidFill>
              </a:rPr>
              <a:t>________Химический знак элемента </a:t>
            </a:r>
          </a:p>
          <a:p>
            <a:pPr>
              <a:lnSpc>
                <a:spcPct val="150000"/>
              </a:lnSpc>
            </a:pPr>
            <a:r>
              <a:rPr lang="ru-RU" sz="2800" dirty="0">
                <a:solidFill>
                  <a:srgbClr val="002060"/>
                </a:solidFill>
              </a:rPr>
              <a:t>________Группа (подгруппа) </a:t>
            </a:r>
            <a:endParaRPr lang="ru-RU" sz="2800" dirty="0" smtClean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r>
              <a:rPr lang="ru-RU" sz="2800" dirty="0" smtClean="0">
                <a:solidFill>
                  <a:srgbClr val="002060"/>
                </a:solidFill>
              </a:rPr>
              <a:t>= </a:t>
            </a:r>
            <a:r>
              <a:rPr lang="ru-RU" sz="2800" dirty="0">
                <a:solidFill>
                  <a:srgbClr val="002060"/>
                </a:solidFill>
              </a:rPr>
              <a:t>число  е на внешнем уровне</a:t>
            </a:r>
            <a:r>
              <a:rPr lang="ru-RU" sz="2800" dirty="0" smtClean="0">
                <a:solidFill>
                  <a:srgbClr val="002060"/>
                </a:solidFill>
              </a:rPr>
              <a:t>________________</a:t>
            </a:r>
            <a:endParaRPr lang="ru-RU" sz="2800" dirty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r>
              <a:rPr lang="ru-RU" sz="2800" dirty="0">
                <a:solidFill>
                  <a:srgbClr val="002060"/>
                </a:solidFill>
              </a:rPr>
              <a:t>________Период (большой или малый) </a:t>
            </a:r>
            <a:endParaRPr lang="ru-RU" sz="2800" dirty="0" smtClean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r>
              <a:rPr lang="ru-RU" sz="2800" dirty="0" smtClean="0">
                <a:solidFill>
                  <a:srgbClr val="002060"/>
                </a:solidFill>
              </a:rPr>
              <a:t>= </a:t>
            </a:r>
            <a:r>
              <a:rPr lang="ru-RU" sz="2800" dirty="0">
                <a:solidFill>
                  <a:srgbClr val="002060"/>
                </a:solidFill>
              </a:rPr>
              <a:t>количество энергетических уровней</a:t>
            </a:r>
            <a:r>
              <a:rPr lang="ru-RU" sz="2800" dirty="0" smtClean="0">
                <a:solidFill>
                  <a:srgbClr val="002060"/>
                </a:solidFill>
              </a:rPr>
              <a:t>_________</a:t>
            </a:r>
            <a:endParaRPr lang="ru-RU" sz="2800" dirty="0">
              <a:solidFill>
                <a:srgbClr val="002060"/>
              </a:solidFill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flipH="1">
            <a:off x="899592" y="2996952"/>
            <a:ext cx="216024" cy="64807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344649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260648"/>
            <a:ext cx="8179230" cy="569386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B050"/>
                </a:solidFill>
              </a:rPr>
              <a:t>Строение атома                                        </a:t>
            </a:r>
          </a:p>
          <a:p>
            <a:pPr>
              <a:lnSpc>
                <a:spcPct val="150000"/>
              </a:lnSpc>
            </a:pPr>
            <a:r>
              <a:rPr lang="ru-RU" sz="2800" dirty="0">
                <a:solidFill>
                  <a:srgbClr val="002060"/>
                </a:solidFill>
              </a:rPr>
              <a:t>№- порядковый номер элемента</a:t>
            </a:r>
            <a:r>
              <a:rPr lang="ru-RU" sz="2800" dirty="0" smtClean="0">
                <a:solidFill>
                  <a:srgbClr val="002060"/>
                </a:solidFill>
              </a:rPr>
              <a:t>_____________</a:t>
            </a:r>
            <a:endParaRPr lang="ru-RU" sz="2800" dirty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r>
              <a:rPr lang="ru-RU" sz="2800" dirty="0">
                <a:solidFill>
                  <a:srgbClr val="002060"/>
                </a:solidFill>
              </a:rPr>
              <a:t>Z (заряд ядра « +» ) = № ____________________   е (число электронов) = №</a:t>
            </a:r>
            <a:r>
              <a:rPr lang="ru-RU" sz="2800" dirty="0" smtClean="0">
                <a:solidFill>
                  <a:srgbClr val="002060"/>
                </a:solidFill>
              </a:rPr>
              <a:t>____________________</a:t>
            </a:r>
            <a:endParaRPr lang="ru-RU" sz="2800" dirty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r>
              <a:rPr lang="ru-RU" sz="2800" dirty="0">
                <a:solidFill>
                  <a:srgbClr val="002060"/>
                </a:solidFill>
              </a:rPr>
              <a:t>p+ (число протонов) = №____________________   n (число нейтронов) = </a:t>
            </a:r>
            <a:r>
              <a:rPr lang="ru-RU" sz="2800" dirty="0" err="1">
                <a:solidFill>
                  <a:srgbClr val="002060"/>
                </a:solidFill>
              </a:rPr>
              <a:t>Аr</a:t>
            </a:r>
            <a:r>
              <a:rPr lang="ru-RU" sz="2800" dirty="0">
                <a:solidFill>
                  <a:srgbClr val="002060"/>
                </a:solidFill>
              </a:rPr>
              <a:t>-№</a:t>
            </a:r>
            <a:r>
              <a:rPr lang="ru-RU" sz="2800" dirty="0" smtClean="0">
                <a:solidFill>
                  <a:srgbClr val="002060"/>
                </a:solidFill>
              </a:rPr>
              <a:t>__________________</a:t>
            </a:r>
            <a:endParaRPr lang="ru-RU" sz="2800" dirty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r>
              <a:rPr lang="ru-RU" sz="2800" dirty="0" err="1">
                <a:solidFill>
                  <a:srgbClr val="002060"/>
                </a:solidFill>
              </a:rPr>
              <a:t>Fe</a:t>
            </a:r>
            <a:r>
              <a:rPr lang="ru-RU" sz="2800" dirty="0">
                <a:solidFill>
                  <a:srgbClr val="002060"/>
                </a:solidFill>
              </a:rPr>
              <a:t>                                                                 </a:t>
            </a:r>
            <a:endParaRPr lang="ru-RU" sz="2800" dirty="0" smtClean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endParaRPr lang="ru-RU" sz="2800" dirty="0" smtClean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r>
              <a:rPr lang="ru-RU" sz="2800" dirty="0" smtClean="0">
                <a:solidFill>
                  <a:srgbClr val="002060"/>
                </a:solidFill>
              </a:rPr>
              <a:t>Электронная </a:t>
            </a:r>
            <a:r>
              <a:rPr lang="ru-RU" sz="2800" dirty="0">
                <a:solidFill>
                  <a:srgbClr val="002060"/>
                </a:solidFill>
              </a:rPr>
              <a:t>формула </a:t>
            </a:r>
            <a:r>
              <a:rPr lang="ru-RU" sz="2800" dirty="0" smtClean="0">
                <a:solidFill>
                  <a:srgbClr val="002060"/>
                </a:solidFill>
              </a:rPr>
              <a:t>______________________ 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395406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332656"/>
            <a:ext cx="8352928" cy="310854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B050"/>
                </a:solidFill>
              </a:rPr>
              <a:t>Физические свойства  </a:t>
            </a:r>
          </a:p>
          <a:p>
            <a:pPr>
              <a:lnSpc>
                <a:spcPct val="150000"/>
              </a:lnSpc>
            </a:pPr>
            <a:r>
              <a:rPr lang="ru-RU" sz="2800" dirty="0" smtClean="0">
                <a:solidFill>
                  <a:srgbClr val="002060"/>
                </a:solidFill>
              </a:rPr>
              <a:t>Металл </a:t>
            </a:r>
            <a:r>
              <a:rPr lang="ru-RU" sz="2800" dirty="0">
                <a:solidFill>
                  <a:srgbClr val="002060"/>
                </a:solidFill>
              </a:rPr>
              <a:t>___________________________ цвета,    обладает  </a:t>
            </a:r>
            <a:r>
              <a:rPr lang="ru-RU" sz="2800" dirty="0" smtClean="0">
                <a:solidFill>
                  <a:srgbClr val="002060"/>
                </a:solidFill>
              </a:rPr>
              <a:t>______________________свойствами</a:t>
            </a:r>
            <a:r>
              <a:rPr lang="ru-RU" sz="2800" dirty="0">
                <a:solidFill>
                  <a:srgbClr val="002060"/>
                </a:solidFill>
              </a:rPr>
              <a:t>, ___________________ и ___________________ Температура плавления </a:t>
            </a:r>
            <a:r>
              <a:rPr lang="ru-RU" sz="2800" dirty="0" smtClean="0">
                <a:solidFill>
                  <a:srgbClr val="002060"/>
                </a:solidFill>
              </a:rPr>
              <a:t>___________________°</a:t>
            </a:r>
            <a:r>
              <a:rPr lang="ru-RU" sz="2800" dirty="0">
                <a:solidFill>
                  <a:srgbClr val="002060"/>
                </a:solidFill>
              </a:rPr>
              <a:t>C</a:t>
            </a:r>
            <a:r>
              <a:rPr lang="ru-RU" dirty="0">
                <a:solidFill>
                  <a:srgbClr val="00206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971492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250977"/>
            <a:ext cx="7812880" cy="138499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ru-RU" sz="2800" b="1" dirty="0">
                <a:solidFill>
                  <a:srgbClr val="00B050"/>
                </a:solidFill>
              </a:rPr>
              <a:t>Жила-была на свете дружная семья                   </a:t>
            </a:r>
            <a:r>
              <a:rPr lang="ru-RU" sz="2800" b="1" dirty="0" smtClean="0">
                <a:solidFill>
                  <a:srgbClr val="00B050"/>
                </a:solidFill>
              </a:rPr>
              <a:t>гвоздей </a:t>
            </a:r>
            <a:r>
              <a:rPr lang="ru-RU" sz="2800" b="1" dirty="0">
                <a:solidFill>
                  <a:srgbClr val="00B050"/>
                </a:solidFill>
              </a:rPr>
              <a:t>– добрых молодцев.  </a:t>
            </a:r>
            <a:r>
              <a:rPr lang="ru-RU" sz="2800" b="1" dirty="0" smtClean="0">
                <a:solidFill>
                  <a:srgbClr val="00B050"/>
                </a:solidFill>
              </a:rPr>
              <a:t>И </a:t>
            </a:r>
            <a:r>
              <a:rPr lang="ru-RU" sz="2800" b="1" dirty="0">
                <a:solidFill>
                  <a:srgbClr val="00B050"/>
                </a:solidFill>
              </a:rPr>
              <a:t>крепкими они парнями были, из железа сделанные.</a:t>
            </a:r>
            <a:endParaRPr lang="ru-RU" sz="2800" dirty="0">
              <a:solidFill>
                <a:srgbClr val="00B050"/>
              </a:solidFill>
            </a:endParaRPr>
          </a:p>
        </p:txBody>
      </p:sp>
      <p:pic>
        <p:nvPicPr>
          <p:cNvPr id="3" name="Picture 5" descr="forest1249892454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635972"/>
            <a:ext cx="7812880" cy="5222028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3424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6238553"/>
              </p:ext>
            </p:extLst>
          </p:nvPr>
        </p:nvGraphicFramePr>
        <p:xfrm>
          <a:off x="755576" y="404664"/>
          <a:ext cx="8136904" cy="5913120"/>
        </p:xfrm>
        <a:graphic>
          <a:graphicData uri="http://schemas.openxmlformats.org/drawingml/2006/table">
            <a:tbl>
              <a:tblPr/>
              <a:tblGrid>
                <a:gridCol w="4076329"/>
                <a:gridCol w="1800200"/>
                <a:gridCol w="2260375"/>
              </a:tblGrid>
              <a:tr h="210312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>
                          <a:solidFill>
                            <a:srgbClr val="00B050"/>
                          </a:solidFill>
                        </a:rPr>
                        <a:t>Природные соединения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031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Минерал</a:t>
                      </a:r>
                      <a:endParaRPr lang="ru-RU" sz="2400" b="1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Химическая формула</a:t>
                      </a:r>
                      <a:endParaRPr lang="ru-RU" sz="2400" b="1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Содержание  железа, %</a:t>
                      </a:r>
                      <a:endParaRPr lang="ru-RU" sz="2400" b="1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031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Магнетит (магнитный железняк)</a:t>
                      </a:r>
                      <a:endParaRPr lang="ru-RU" sz="2400" b="1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Fe</a:t>
                      </a:r>
                      <a:r>
                        <a:rPr lang="ru-RU" sz="2800" b="1" baseline="-250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ru-RU" sz="28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r>
                        <a:rPr lang="ru-RU" sz="2800" b="1" baseline="-250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2400" b="1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72,4</a:t>
                      </a:r>
                      <a:endParaRPr lang="ru-RU" sz="2400" b="1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031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Гематит (красный железняк)</a:t>
                      </a:r>
                      <a:endParaRPr lang="ru-RU" sz="2400" b="1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Fe</a:t>
                      </a:r>
                      <a:r>
                        <a:rPr lang="ru-RU" sz="2800" b="1" baseline="-250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28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r>
                        <a:rPr lang="ru-RU" sz="2800" b="1" baseline="-250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2400" b="1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70,0</a:t>
                      </a:r>
                      <a:endParaRPr lang="ru-RU" sz="2400" b="1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031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Лимонит </a:t>
                      </a:r>
                      <a:r>
                        <a:rPr lang="ru-RU" sz="28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(бурый железняк) </a:t>
                      </a:r>
                      <a:endParaRPr lang="ru-RU" sz="2400" b="1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Fe</a:t>
                      </a:r>
                      <a:r>
                        <a:rPr lang="ru-RU" sz="2800" b="1" baseline="-2500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2800" b="1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O</a:t>
                      </a:r>
                      <a:r>
                        <a:rPr lang="ru-RU" sz="2800" b="1" baseline="-2500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ru-RU" sz="2800" b="1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+ </a:t>
                      </a:r>
                      <a:r>
                        <a:rPr lang="ru-RU" sz="2800" b="1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H</a:t>
                      </a:r>
                      <a:r>
                        <a:rPr lang="ru-RU" sz="2800" b="1" baseline="-2500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2800" b="1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O</a:t>
                      </a:r>
                      <a:endParaRPr lang="ru-RU" sz="2400" b="1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52,0–62,9</a:t>
                      </a:r>
                      <a:endParaRPr lang="ru-RU" sz="2400" b="1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031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Сидерит </a:t>
                      </a:r>
                      <a:endParaRPr lang="ru-RU" sz="2400" b="1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err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FeCO</a:t>
                      </a:r>
                      <a:r>
                        <a:rPr lang="ru-RU" sz="2800" b="1" baseline="-250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2400" b="1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48,3</a:t>
                      </a:r>
                      <a:endParaRPr lang="ru-RU" sz="2400" b="1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031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Пирит (железный колчедан)</a:t>
                      </a:r>
                      <a:endParaRPr lang="ru-RU" sz="2400" b="1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FeS</a:t>
                      </a:r>
                      <a:r>
                        <a:rPr lang="en-US" sz="2800" b="1" baseline="-250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2400" b="1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46,6 </a:t>
                      </a:r>
                      <a:endParaRPr lang="ru-RU" sz="2400" b="1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0494253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7174387"/>
              </p:ext>
            </p:extLst>
          </p:nvPr>
        </p:nvGraphicFramePr>
        <p:xfrm>
          <a:off x="467544" y="404664"/>
          <a:ext cx="8496944" cy="5622024"/>
        </p:xfrm>
        <a:graphic>
          <a:graphicData uri="http://schemas.openxmlformats.org/drawingml/2006/table">
            <a:tbl>
              <a:tblPr firstRow="1" firstCol="1" bandRow="1"/>
              <a:tblGrid>
                <a:gridCol w="6192688"/>
                <a:gridCol w="2304256"/>
              </a:tblGrid>
              <a:tr h="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u="sng" dirty="0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Химические свойства  </a:t>
                      </a:r>
                      <a:endParaRPr lang="ru-RU" sz="2800" dirty="0">
                        <a:solidFill>
                          <a:srgbClr val="00B05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Химическая реакция</a:t>
                      </a:r>
                      <a:endParaRPr lang="ru-RU" sz="28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Наблюдения</a:t>
                      </a:r>
                      <a:endParaRPr lang="ru-RU" sz="28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93849"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 </a:t>
                      </a:r>
                      <a:r>
                        <a:rPr lang="en-US" sz="28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Fe</a:t>
                      </a:r>
                      <a:r>
                        <a:rPr lang="ru-RU" sz="28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  +  </a:t>
                      </a:r>
                      <a:r>
                        <a:rPr lang="en-US" sz="28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H</a:t>
                      </a:r>
                      <a:r>
                        <a:rPr lang="ru-RU" sz="2800" baseline="-250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en-US" sz="28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SO</a:t>
                      </a:r>
                      <a:r>
                        <a:rPr lang="ru-RU" sz="2800" baseline="-250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 </a:t>
                      </a:r>
                      <a:r>
                        <a:rPr lang="ru-RU" sz="28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→</a:t>
                      </a:r>
                      <a:r>
                        <a:rPr lang="ru-RU" sz="28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      </a:t>
                      </a:r>
                      <a:endParaRPr lang="ru-RU" sz="28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8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92088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 </a:t>
                      </a:r>
                      <a:r>
                        <a:rPr lang="en-US" sz="28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Fe   </a:t>
                      </a:r>
                      <a:r>
                        <a:rPr lang="ru-RU" sz="28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+  </a:t>
                      </a:r>
                      <a:r>
                        <a:rPr lang="en-US" sz="2800" dirty="0" err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CuSO</a:t>
                      </a:r>
                      <a:r>
                        <a:rPr lang="ru-RU" sz="2800" baseline="-250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 </a:t>
                      </a:r>
                      <a:r>
                        <a:rPr lang="ru-RU" sz="28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→</a:t>
                      </a:r>
                      <a:endParaRPr lang="ru-RU" sz="28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8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64096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 </a:t>
                      </a:r>
                      <a:r>
                        <a:rPr lang="en-US" sz="2800" dirty="0" err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FeSO</a:t>
                      </a:r>
                      <a:r>
                        <a:rPr lang="ru-RU" sz="2800" baseline="-250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ru-RU" sz="28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 +  </a:t>
                      </a:r>
                      <a:r>
                        <a:rPr lang="en-US" sz="2800" dirty="0" err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NaOH</a:t>
                      </a:r>
                      <a:r>
                        <a:rPr lang="en-US" sz="28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→</a:t>
                      </a:r>
                      <a:r>
                        <a:rPr lang="ru-RU" sz="28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    </a:t>
                      </a:r>
                      <a:endParaRPr lang="ru-RU" sz="28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8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92088"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 </a:t>
                      </a:r>
                      <a:r>
                        <a:rPr lang="en-US" sz="2800" dirty="0" err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FeCl</a:t>
                      </a:r>
                      <a:r>
                        <a:rPr lang="ru-RU" sz="2800" baseline="-250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ru-RU" sz="28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  +  </a:t>
                      </a:r>
                      <a:r>
                        <a:rPr lang="en-US" sz="2800" dirty="0" err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NaOH</a:t>
                      </a:r>
                      <a:r>
                        <a:rPr lang="en-US" sz="28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→</a:t>
                      </a:r>
                      <a:endParaRPr lang="ru-RU" sz="28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8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92088"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 </a:t>
                      </a:r>
                      <a:r>
                        <a:rPr lang="en-US" sz="2800" dirty="0" err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FeCI</a:t>
                      </a:r>
                      <a:r>
                        <a:rPr lang="ru-RU" sz="2800" baseline="-250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ru-RU" sz="28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 +  К</a:t>
                      </a:r>
                      <a:r>
                        <a:rPr lang="en-US" sz="28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CNS </a:t>
                      </a:r>
                      <a:r>
                        <a:rPr lang="ru-RU" sz="28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→</a:t>
                      </a:r>
                      <a:endParaRPr lang="ru-RU" sz="28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u="none" strike="noStrike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8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458464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548680"/>
            <a:ext cx="7867398" cy="397031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dirty="0">
                <a:solidFill>
                  <a:srgbClr val="00B050"/>
                </a:solidFill>
              </a:rPr>
              <a:t>Обведите цифру, которая совпадает с вашей точкой зрения</a:t>
            </a:r>
            <a:endParaRPr lang="ru-RU" sz="2800" dirty="0">
              <a:solidFill>
                <a:srgbClr val="00B050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ru-RU" sz="2800" b="1" dirty="0">
                <a:solidFill>
                  <a:srgbClr val="002060"/>
                </a:solidFill>
              </a:rPr>
              <a:t>1) Урок полезен, все понятно.</a:t>
            </a:r>
          </a:p>
          <a:p>
            <a:pPr algn="ctr">
              <a:lnSpc>
                <a:spcPct val="150000"/>
              </a:lnSpc>
            </a:pPr>
            <a:r>
              <a:rPr lang="ru-RU" sz="2800" b="1" dirty="0">
                <a:solidFill>
                  <a:srgbClr val="002060"/>
                </a:solidFill>
              </a:rPr>
              <a:t>2) Лишь кое-что чуть-чуть неясно.</a:t>
            </a:r>
          </a:p>
          <a:p>
            <a:pPr algn="ctr">
              <a:lnSpc>
                <a:spcPct val="150000"/>
              </a:lnSpc>
            </a:pPr>
            <a:r>
              <a:rPr lang="ru-RU" sz="2800" b="1" dirty="0">
                <a:solidFill>
                  <a:srgbClr val="002060"/>
                </a:solidFill>
              </a:rPr>
              <a:t>3) Еще придется потрудиться.</a:t>
            </a:r>
          </a:p>
          <a:p>
            <a:pPr algn="ctr">
              <a:lnSpc>
                <a:spcPct val="150000"/>
              </a:lnSpc>
            </a:pPr>
            <a:r>
              <a:rPr lang="ru-RU" sz="2800" b="1" dirty="0">
                <a:solidFill>
                  <a:srgbClr val="002060"/>
                </a:solidFill>
              </a:rPr>
              <a:t>4) Да, трудно все-таки учиться!</a:t>
            </a:r>
          </a:p>
        </p:txBody>
      </p:sp>
    </p:spTree>
    <p:extLst>
      <p:ext uri="{BB962C8B-B14F-4D97-AF65-F5344CB8AC3E}">
        <p14:creationId xmlns:p14="http://schemas.microsoft.com/office/powerpoint/2010/main" val="697318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67947" y="522258"/>
            <a:ext cx="7468549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B050"/>
                </a:solidFill>
              </a:rPr>
              <a:t>Жили интересно: </a:t>
            </a:r>
            <a:r>
              <a:rPr lang="ru-RU" sz="2800" b="1" dirty="0" smtClean="0">
                <a:solidFill>
                  <a:srgbClr val="00B050"/>
                </a:solidFill>
              </a:rPr>
              <a:t>играли </a:t>
            </a:r>
            <a:r>
              <a:rPr lang="ru-RU" sz="2800" b="1" dirty="0">
                <a:solidFill>
                  <a:srgbClr val="00B050"/>
                </a:solidFill>
              </a:rPr>
              <a:t>в шашки</a:t>
            </a:r>
          </a:p>
        </p:txBody>
      </p:sp>
      <p:pic>
        <p:nvPicPr>
          <p:cNvPr id="3" name="Picture 5" descr="6c76126ad64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196752"/>
            <a:ext cx="7812360" cy="5632377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26599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3688" y="517863"/>
            <a:ext cx="167603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/>
            <a:r>
              <a:rPr lang="ru-RU" sz="2800" b="1" dirty="0">
                <a:solidFill>
                  <a:srgbClr val="00B050"/>
                </a:solidFill>
              </a:rPr>
              <a:t>Шахматы</a:t>
            </a:r>
          </a:p>
        </p:txBody>
      </p:sp>
      <p:pic>
        <p:nvPicPr>
          <p:cNvPr id="3" name="Picture 2" descr="C:\Users\Ирина\Downloads\1294915507_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124744"/>
            <a:ext cx="7778824" cy="5733255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539417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4506" y="404664"/>
            <a:ext cx="28825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/>
            <a:r>
              <a:rPr lang="ru-RU" sz="2800" b="1" dirty="0">
                <a:solidFill>
                  <a:srgbClr val="00B050"/>
                </a:solidFill>
              </a:rPr>
              <a:t>Ходили в походы</a:t>
            </a:r>
          </a:p>
        </p:txBody>
      </p:sp>
      <p:pic>
        <p:nvPicPr>
          <p:cNvPr id="3" name="Picture 2" descr="C:\Users\Ирина\Downloads\post-3-127823127241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052736"/>
            <a:ext cx="7884368" cy="5805264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74241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Ирина\Downloads\post-3-1278231581649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906639"/>
            <a:ext cx="7812360" cy="5920260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628935" y="383418"/>
            <a:ext cx="432798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/>
            <a:r>
              <a:rPr lang="ru-RU" sz="2800" b="1" dirty="0">
                <a:solidFill>
                  <a:srgbClr val="00B050"/>
                </a:solidFill>
              </a:rPr>
              <a:t>Сидели вечерами у костра</a:t>
            </a:r>
          </a:p>
        </p:txBody>
      </p:sp>
    </p:spTree>
    <p:extLst>
      <p:ext uri="{BB962C8B-B14F-4D97-AF65-F5344CB8AC3E}">
        <p14:creationId xmlns:p14="http://schemas.microsoft.com/office/powerpoint/2010/main" val="16155848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Ирина\Downloads\172705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052736"/>
            <a:ext cx="7863137" cy="5805264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556454" y="404664"/>
            <a:ext cx="33861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/>
            <a:r>
              <a:rPr lang="ru-RU" sz="2800" b="1" dirty="0">
                <a:solidFill>
                  <a:srgbClr val="00B050"/>
                </a:solidFill>
              </a:rPr>
              <a:t>Ходили на свидание</a:t>
            </a:r>
          </a:p>
        </p:txBody>
      </p:sp>
    </p:spTree>
    <p:extLst>
      <p:ext uri="{BB962C8B-B14F-4D97-AF65-F5344CB8AC3E}">
        <p14:creationId xmlns:p14="http://schemas.microsoft.com/office/powerpoint/2010/main" val="1218218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Ирина\Downloads\600x600,fs-FURSOV-03,06,0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999893"/>
            <a:ext cx="7812360" cy="5858108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682308" y="476672"/>
            <a:ext cx="39841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b="1" dirty="0">
                <a:solidFill>
                  <a:srgbClr val="00B050"/>
                </a:solidFill>
                <a:latin typeface="+mn-lt"/>
                <a:cs typeface="Arial" charset="0"/>
              </a:rPr>
              <a:t>Зажигали на дискотеках</a:t>
            </a:r>
          </a:p>
        </p:txBody>
      </p:sp>
    </p:spTree>
    <p:extLst>
      <p:ext uri="{BB962C8B-B14F-4D97-AF65-F5344CB8AC3E}">
        <p14:creationId xmlns:p14="http://schemas.microsoft.com/office/powerpoint/2010/main" val="2200760929"/>
      </p:ext>
    </p:extLst>
  </p:cSld>
  <p:clrMapOvr>
    <a:masterClrMapping/>
  </p:clrMapOvr>
</p:sld>
</file>

<file path=ppt/theme/theme1.xml><?xml version="1.0" encoding="utf-8"?>
<a:theme xmlns:a="http://schemas.openxmlformats.org/drawingml/2006/main" name="Himia - копи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Himia - копия</Template>
  <TotalTime>648</TotalTime>
  <Words>631</Words>
  <Application>Microsoft Office PowerPoint</Application>
  <PresentationFormat>Экран (4:3)</PresentationFormat>
  <Paragraphs>89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Himia - копия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PC</dc:creator>
  <dc:description>http://propowerpoint.ru - Бесплатные шаблоны для презентаций. Полезные советы и уроки  PowerPoint .</dc:description>
  <cp:lastModifiedBy>PC</cp:lastModifiedBy>
  <cp:revision>78</cp:revision>
  <dcterms:created xsi:type="dcterms:W3CDTF">2023-04-11T19:11:11Z</dcterms:created>
  <dcterms:modified xsi:type="dcterms:W3CDTF">2024-11-19T05:45:19Z</dcterms:modified>
</cp:coreProperties>
</file>